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6" r:id="rId5"/>
    <p:sldId id="260" r:id="rId6"/>
    <p:sldId id="277" r:id="rId7"/>
    <p:sldId id="261" r:id="rId8"/>
    <p:sldId id="278" r:id="rId9"/>
    <p:sldId id="262" r:id="rId10"/>
    <p:sldId id="279" r:id="rId11"/>
    <p:sldId id="263" r:id="rId12"/>
    <p:sldId id="280" r:id="rId13"/>
    <p:sldId id="264" r:id="rId14"/>
    <p:sldId id="281" r:id="rId15"/>
    <p:sldId id="265" r:id="rId16"/>
    <p:sldId id="282" r:id="rId17"/>
    <p:sldId id="266" r:id="rId18"/>
    <p:sldId id="283" r:id="rId19"/>
    <p:sldId id="267" r:id="rId20"/>
    <p:sldId id="284" r:id="rId21"/>
    <p:sldId id="259" r:id="rId22"/>
    <p:sldId id="268" r:id="rId23"/>
    <p:sldId id="285" r:id="rId24"/>
    <p:sldId id="269" r:id="rId25"/>
    <p:sldId id="286" r:id="rId26"/>
    <p:sldId id="270" r:id="rId27"/>
    <p:sldId id="287" r:id="rId28"/>
    <p:sldId id="271" r:id="rId29"/>
    <p:sldId id="288" r:id="rId30"/>
    <p:sldId id="272" r:id="rId31"/>
    <p:sldId id="289" r:id="rId32"/>
    <p:sldId id="273" r:id="rId33"/>
    <p:sldId id="290" r:id="rId34"/>
    <p:sldId id="274" r:id="rId35"/>
    <p:sldId id="291" r:id="rId36"/>
    <p:sldId id="27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94660"/>
  </p:normalViewPr>
  <p:slideViewPr>
    <p:cSldViewPr snapToGrid="0">
      <p:cViewPr varScale="1">
        <p:scale>
          <a:sx n="92" d="100"/>
          <a:sy n="92" d="100"/>
        </p:scale>
        <p:origin x="13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CE4E0-3713-4159-86B2-1C0C4C590A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ED59D6-649B-4F64-B52E-E56E2E0F3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84499-EC33-4502-B9C3-74207C60E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A13E4-8162-41FA-943B-EAF65D34F837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51B7CC-104D-4AD0-83D6-456152104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F0C3C-9D55-40E4-943C-840959771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CBB0-CA18-4942-A89E-52EEC573E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498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5F33F-B220-452F-B6E9-0B0989C2F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CC82D3-C6D2-4CA3-BEDF-5AE26277D3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39EDA-2AEB-4683-86CD-31E279895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A13E4-8162-41FA-943B-EAF65D34F837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D67ED-9703-435A-8758-38FF2D1A2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2A060-2F40-40E6-9281-1E24BC268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CBB0-CA18-4942-A89E-52EEC573E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85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A04B95-61FA-4B62-AA99-2C3C41624C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9D6EB9-5562-4F4D-8733-C3A410CA2D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BCE51-319A-4F7A-AF8C-F9E6E2070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A13E4-8162-41FA-943B-EAF65D34F837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17F87-69BE-46D3-964C-44AAA1321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0F023-92B9-4455-862F-53EEB406E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CBB0-CA18-4942-A89E-52EEC573E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6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F9B76-5F20-4B55-908D-0CA786458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50AB1-B380-4DED-B1C2-5F8292294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15B4A3-DA8F-4384-A048-0E40961F1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A13E4-8162-41FA-943B-EAF65D34F837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8AEC6-ACF4-4C75-B35C-CF9BE4221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8010E-0707-46AC-B2A2-627C20BDA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CBB0-CA18-4942-A89E-52EEC573E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6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B47F2-5117-495F-B20F-19947FE88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75FDB-10CB-43B3-8F5D-BE09E0EFD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B6C45-0AD4-404E-B98D-19E121219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A13E4-8162-41FA-943B-EAF65D34F837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CB93F-3102-4358-A65D-214F355DB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1B3E4-9DF8-4245-83B9-C4840360C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CBB0-CA18-4942-A89E-52EEC573E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261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B34B8-53A7-4BFA-BC69-C14301BDF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A1CE6-12B7-4FE6-A3FC-3FB2B46739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9782DC-651A-47BE-A96A-AD9C8FEDB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429E7F-9288-492A-AFE9-1000FF7FF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A13E4-8162-41FA-943B-EAF65D34F837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68B63A-A533-4142-8F26-FE0E52B2D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1E21E6-FBFA-4C3E-A540-5331882D3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CBB0-CA18-4942-A89E-52EEC573E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823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06C8A-CFE1-4784-906B-38060C0C0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B528C-ACDB-4BC6-950F-94155EFA5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7E078-5C1F-4C62-BAE3-9B9025D595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CD3F6B-3804-4CAA-8E98-1BA1619D4A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0FDA5A-128F-48C7-8584-2B616AB208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FA3E89-6D00-4E05-9B48-A9A737FC5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A13E4-8162-41FA-943B-EAF65D34F837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CE5EA4-1AA0-45A8-8F98-B6CC3D002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19AB11-87F3-4242-B09E-24931EF3D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CBB0-CA18-4942-A89E-52EEC573E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68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F43CB-A79D-406A-B5F2-01D247D44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B18BB7-87EC-4949-B7AB-3562A8428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A13E4-8162-41FA-943B-EAF65D34F837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B5531-5F78-473D-83BA-94E93C1F7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6D2FAD-595B-4059-8117-7F59C98D0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CBB0-CA18-4942-A89E-52EEC573E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64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B47A09-831E-41CC-B040-1C7728276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A13E4-8162-41FA-943B-EAF65D34F837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4918A-94E7-4364-9257-FA6635C5E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2E9F4-A943-44F7-9BB4-AC235C75C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CBB0-CA18-4942-A89E-52EEC573E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243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BC0A8-94F9-4AD5-9308-15DE26159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97243-E304-4D6B-A5F5-D301B27CB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951514-3FC8-4251-9029-7AE7BC4F05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D7D219-2A00-4F45-8FA2-563098D59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A13E4-8162-41FA-943B-EAF65D34F837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5655DB-AEFE-4049-A887-9C4807E1B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FB975F-14A7-46DF-946A-0D56885E4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CBB0-CA18-4942-A89E-52EEC573E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042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CE3E2-4E11-45E9-B487-FA262860E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57ACF-846C-43C8-8D9C-FEA7505A20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F7F15F-7CA4-4439-9C4B-E2698A32C9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2A5794-6C48-4EDC-9451-4B88EDC1E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A13E4-8162-41FA-943B-EAF65D34F837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3731DB-FBCD-4DEB-A62B-19A257F8F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7E87A-122D-4079-8D94-2D87AA1FE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ECBB0-CA18-4942-A89E-52EEC573E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890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C07DA-4C64-44E9-847A-AC9B58372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6FAE4C-F1E4-4A44-ADB8-6790FDA389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38479B-5332-4885-976B-27223550C1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6A13E4-8162-41FA-943B-EAF65D34F837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F1091-F7F2-4160-B3BF-24D48392C9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6F2F4-C5B0-45DB-A35E-FB80B61AF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ECBB0-CA18-4942-A89E-52EEC573E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4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9E08F-E9F0-4028-B5BA-B6FC2934EB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19C0EB-EF7C-494C-827F-FCD77F4BB3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901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C1F5FB9-1EC3-4F12-B858-7BF81DF6D8BC}"/>
              </a:ext>
            </a:extLst>
          </p:cNvPr>
          <p:cNvSpPr txBox="1"/>
          <p:nvPr/>
        </p:nvSpPr>
        <p:spPr>
          <a:xfrm>
            <a:off x="3190240" y="1032503"/>
            <a:ext cx="129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+ </a:t>
            </a:r>
            <a:r>
              <a:rPr lang="en-US" dirty="0" err="1"/>
              <a:t>dobs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BC4C49-3CD1-415D-BE76-FB1694247230}"/>
              </a:ext>
            </a:extLst>
          </p:cNvPr>
          <p:cNvSpPr txBox="1"/>
          <p:nvPr/>
        </p:nvSpPr>
        <p:spPr>
          <a:xfrm>
            <a:off x="7700357" y="1032503"/>
            <a:ext cx="221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 + Posterior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00A613-FB1A-4732-AFAE-52115A246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638" y="1832855"/>
            <a:ext cx="4674428" cy="37243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F41E87-2654-43F6-8514-647A0AD27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897" y="2043076"/>
            <a:ext cx="3588570" cy="370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547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032DF7-443A-48EE-93D3-51391A2AA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" y="333375"/>
            <a:ext cx="11725275" cy="6191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FB934D-FF93-4419-A147-5548415EB208}"/>
              </a:ext>
            </a:extLst>
          </p:cNvPr>
          <p:cNvSpPr txBox="1"/>
          <p:nvPr/>
        </p:nvSpPr>
        <p:spPr>
          <a:xfrm>
            <a:off x="690114" y="48690"/>
            <a:ext cx="2734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Data: all wells – oil rate</a:t>
            </a:r>
          </a:p>
          <a:p>
            <a:r>
              <a:rPr lang="en-US" dirty="0"/>
              <a:t>Prediction: field – oil rate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9BF12E-4085-4302-9640-1E63F06C16C4}"/>
              </a:ext>
            </a:extLst>
          </p:cNvPr>
          <p:cNvSpPr txBox="1"/>
          <p:nvPr/>
        </p:nvSpPr>
        <p:spPr>
          <a:xfrm>
            <a:off x="3424687" y="48690"/>
            <a:ext cx="4485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Dimension Reduction: FPCA</a:t>
            </a:r>
          </a:p>
          <a:p>
            <a:r>
              <a:rPr lang="en-US" dirty="0"/>
              <a:t>Eigen Tolerance: 0.90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0C9F24-8ECC-4742-AB72-206150B7CA0B}"/>
              </a:ext>
            </a:extLst>
          </p:cNvPr>
          <p:cNvSpPr txBox="1"/>
          <p:nvPr/>
        </p:nvSpPr>
        <p:spPr>
          <a:xfrm>
            <a:off x="11149727" y="0"/>
            <a:ext cx="10422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FPCA</a:t>
            </a:r>
          </a:p>
        </p:txBody>
      </p:sp>
    </p:spTree>
    <p:extLst>
      <p:ext uri="{BB962C8B-B14F-4D97-AF65-F5344CB8AC3E}">
        <p14:creationId xmlns:p14="http://schemas.microsoft.com/office/powerpoint/2010/main" val="465632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C1F5FB9-1EC3-4F12-B858-7BF81DF6D8BC}"/>
              </a:ext>
            </a:extLst>
          </p:cNvPr>
          <p:cNvSpPr txBox="1"/>
          <p:nvPr/>
        </p:nvSpPr>
        <p:spPr>
          <a:xfrm>
            <a:off x="3190240" y="1032503"/>
            <a:ext cx="129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+ </a:t>
            </a:r>
            <a:r>
              <a:rPr lang="en-US" dirty="0" err="1"/>
              <a:t>dobs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BC4C49-3CD1-415D-BE76-FB1694247230}"/>
              </a:ext>
            </a:extLst>
          </p:cNvPr>
          <p:cNvSpPr txBox="1"/>
          <p:nvPr/>
        </p:nvSpPr>
        <p:spPr>
          <a:xfrm>
            <a:off x="7700357" y="1032503"/>
            <a:ext cx="221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 + Posterior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4FA736-A9AD-41C9-8D0B-5D22ABBA9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542" y="1753294"/>
            <a:ext cx="4674428" cy="37243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58B125-2BA4-4CD6-9D7C-B65775646E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646" y="1952799"/>
            <a:ext cx="3588570" cy="370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23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BFFA8D-CA3A-490F-B416-8F0BCE4A3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280987"/>
            <a:ext cx="11849100" cy="62960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A1D120-C162-468D-98A7-D3F2DA543E84}"/>
              </a:ext>
            </a:extLst>
          </p:cNvPr>
          <p:cNvSpPr txBox="1"/>
          <p:nvPr/>
        </p:nvSpPr>
        <p:spPr>
          <a:xfrm>
            <a:off x="690114" y="48690"/>
            <a:ext cx="2734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Data: all wells – oil rate</a:t>
            </a:r>
          </a:p>
          <a:p>
            <a:r>
              <a:rPr lang="en-US" dirty="0"/>
              <a:t>Prediction: field – oil rate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8A3166-C650-429C-9BF5-A8C4FA351013}"/>
              </a:ext>
            </a:extLst>
          </p:cNvPr>
          <p:cNvSpPr txBox="1"/>
          <p:nvPr/>
        </p:nvSpPr>
        <p:spPr>
          <a:xfrm>
            <a:off x="3424687" y="48690"/>
            <a:ext cx="4485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Dimension Reduction: PCA only</a:t>
            </a:r>
          </a:p>
          <a:p>
            <a:r>
              <a:rPr lang="en-US" dirty="0"/>
              <a:t>Eigen Tolerance: 0.99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DC900C-E62F-4C3F-8086-C2D856381CDE}"/>
              </a:ext>
            </a:extLst>
          </p:cNvPr>
          <p:cNvSpPr txBox="1"/>
          <p:nvPr/>
        </p:nvSpPr>
        <p:spPr>
          <a:xfrm>
            <a:off x="10532571" y="48690"/>
            <a:ext cx="1659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PCA only</a:t>
            </a:r>
          </a:p>
        </p:txBody>
      </p:sp>
    </p:spTree>
    <p:extLst>
      <p:ext uri="{BB962C8B-B14F-4D97-AF65-F5344CB8AC3E}">
        <p14:creationId xmlns:p14="http://schemas.microsoft.com/office/powerpoint/2010/main" val="318281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C1F5FB9-1EC3-4F12-B858-7BF81DF6D8BC}"/>
              </a:ext>
            </a:extLst>
          </p:cNvPr>
          <p:cNvSpPr txBox="1"/>
          <p:nvPr/>
        </p:nvSpPr>
        <p:spPr>
          <a:xfrm>
            <a:off x="3190240" y="1032503"/>
            <a:ext cx="129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+ </a:t>
            </a:r>
            <a:r>
              <a:rPr lang="en-US" dirty="0" err="1"/>
              <a:t>dobs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BC4C49-3CD1-415D-BE76-FB1694247230}"/>
              </a:ext>
            </a:extLst>
          </p:cNvPr>
          <p:cNvSpPr txBox="1"/>
          <p:nvPr/>
        </p:nvSpPr>
        <p:spPr>
          <a:xfrm>
            <a:off x="7700357" y="1032503"/>
            <a:ext cx="221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 + Posterior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607FE4-EA0C-4F5B-A1F5-A168BE130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418" y="1658289"/>
            <a:ext cx="4674428" cy="37243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D742CD-65D4-4E46-8A8D-C23F564A8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06" y="1843572"/>
            <a:ext cx="3588570" cy="370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315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6F016C-30A4-48AC-B277-A99906591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438150"/>
            <a:ext cx="11382375" cy="5981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BBD2DD-696C-4DC8-A92B-85A4CFE94902}"/>
              </a:ext>
            </a:extLst>
          </p:cNvPr>
          <p:cNvSpPr txBox="1"/>
          <p:nvPr/>
        </p:nvSpPr>
        <p:spPr>
          <a:xfrm>
            <a:off x="690114" y="48690"/>
            <a:ext cx="2734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Data: all wells – oil rate</a:t>
            </a:r>
          </a:p>
          <a:p>
            <a:r>
              <a:rPr lang="en-US" dirty="0"/>
              <a:t>Prediction: field – oil rate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7B0174-168F-43EA-82A1-A233593EF149}"/>
              </a:ext>
            </a:extLst>
          </p:cNvPr>
          <p:cNvSpPr txBox="1"/>
          <p:nvPr/>
        </p:nvSpPr>
        <p:spPr>
          <a:xfrm>
            <a:off x="3424687" y="48690"/>
            <a:ext cx="4485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Dimension Reduction: PCA only</a:t>
            </a:r>
          </a:p>
          <a:p>
            <a:r>
              <a:rPr lang="en-US" dirty="0"/>
              <a:t>Eigen Tolerance: 0.90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5630E7-F89C-4194-A6C4-CB575918175F}"/>
              </a:ext>
            </a:extLst>
          </p:cNvPr>
          <p:cNvSpPr txBox="1"/>
          <p:nvPr/>
        </p:nvSpPr>
        <p:spPr>
          <a:xfrm>
            <a:off x="10532571" y="48690"/>
            <a:ext cx="1659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PCA only</a:t>
            </a:r>
          </a:p>
        </p:txBody>
      </p:sp>
    </p:spTree>
    <p:extLst>
      <p:ext uri="{BB962C8B-B14F-4D97-AF65-F5344CB8AC3E}">
        <p14:creationId xmlns:p14="http://schemas.microsoft.com/office/powerpoint/2010/main" val="3506357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C1F5FB9-1EC3-4F12-B858-7BF81DF6D8BC}"/>
              </a:ext>
            </a:extLst>
          </p:cNvPr>
          <p:cNvSpPr txBox="1"/>
          <p:nvPr/>
        </p:nvSpPr>
        <p:spPr>
          <a:xfrm>
            <a:off x="3190240" y="1032503"/>
            <a:ext cx="129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+ </a:t>
            </a:r>
            <a:r>
              <a:rPr lang="en-US" dirty="0" err="1"/>
              <a:t>dobs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BC4C49-3CD1-415D-BE76-FB1694247230}"/>
              </a:ext>
            </a:extLst>
          </p:cNvPr>
          <p:cNvSpPr txBox="1"/>
          <p:nvPr/>
        </p:nvSpPr>
        <p:spPr>
          <a:xfrm>
            <a:off x="7700357" y="1032503"/>
            <a:ext cx="221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 + Posterior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1686B4-2640-413D-A6FB-0C7C12802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538" y="1699852"/>
            <a:ext cx="4674428" cy="37243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69EBDD-3B66-495A-B445-32AC0DE05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083" y="1826946"/>
            <a:ext cx="3588570" cy="370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540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05C4CA-7448-4792-A567-4203D6BF7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381000"/>
            <a:ext cx="11820525" cy="609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B77D52-42F9-4A20-8311-1BB9E2F05C54}"/>
              </a:ext>
            </a:extLst>
          </p:cNvPr>
          <p:cNvSpPr txBox="1"/>
          <p:nvPr/>
        </p:nvSpPr>
        <p:spPr>
          <a:xfrm>
            <a:off x="690114" y="48690"/>
            <a:ext cx="2734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Data: field – oil rate</a:t>
            </a:r>
          </a:p>
          <a:p>
            <a:r>
              <a:rPr lang="en-US" dirty="0"/>
              <a:t>Prediction: field – oil rate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84D05B-73E4-43EA-8DCD-CB8D8F274474}"/>
              </a:ext>
            </a:extLst>
          </p:cNvPr>
          <p:cNvSpPr txBox="1"/>
          <p:nvPr/>
        </p:nvSpPr>
        <p:spPr>
          <a:xfrm>
            <a:off x="3424687" y="48690"/>
            <a:ext cx="4485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Dimension Reduction: PCA only</a:t>
            </a:r>
          </a:p>
          <a:p>
            <a:r>
              <a:rPr lang="en-US" dirty="0"/>
              <a:t>Eigen Tolerance: 0.99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A534B8-8F24-4CAD-B235-1428AC14564B}"/>
              </a:ext>
            </a:extLst>
          </p:cNvPr>
          <p:cNvSpPr txBox="1"/>
          <p:nvPr/>
        </p:nvSpPr>
        <p:spPr>
          <a:xfrm>
            <a:off x="10532571" y="48690"/>
            <a:ext cx="1659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PCA only</a:t>
            </a:r>
          </a:p>
        </p:txBody>
      </p:sp>
    </p:spTree>
    <p:extLst>
      <p:ext uri="{BB962C8B-B14F-4D97-AF65-F5344CB8AC3E}">
        <p14:creationId xmlns:p14="http://schemas.microsoft.com/office/powerpoint/2010/main" val="2215451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C1F5FB9-1EC3-4F12-B858-7BF81DF6D8BC}"/>
              </a:ext>
            </a:extLst>
          </p:cNvPr>
          <p:cNvSpPr txBox="1"/>
          <p:nvPr/>
        </p:nvSpPr>
        <p:spPr>
          <a:xfrm>
            <a:off x="3190240" y="1032503"/>
            <a:ext cx="129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+ </a:t>
            </a:r>
            <a:r>
              <a:rPr lang="en-US" dirty="0" err="1"/>
              <a:t>dobs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BC4C49-3CD1-415D-BE76-FB1694247230}"/>
              </a:ext>
            </a:extLst>
          </p:cNvPr>
          <p:cNvSpPr txBox="1"/>
          <p:nvPr/>
        </p:nvSpPr>
        <p:spPr>
          <a:xfrm>
            <a:off x="7700357" y="1032503"/>
            <a:ext cx="221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 + Posterior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9FDCA1-67F3-401B-826C-1B780B213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638" y="1791293"/>
            <a:ext cx="4674428" cy="37243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3F0363-1582-452A-B66C-718643911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9" y="2068015"/>
            <a:ext cx="3588570" cy="370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72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129F84-4E9F-46A2-B7F0-3DA8C8308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285750"/>
            <a:ext cx="11572875" cy="628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D8295D-F09E-4FC0-A978-80CEEE193511}"/>
              </a:ext>
            </a:extLst>
          </p:cNvPr>
          <p:cNvSpPr txBox="1"/>
          <p:nvPr/>
        </p:nvSpPr>
        <p:spPr>
          <a:xfrm>
            <a:off x="690114" y="48690"/>
            <a:ext cx="2734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Data: all wells – oil rate</a:t>
            </a:r>
          </a:p>
          <a:p>
            <a:r>
              <a:rPr lang="en-US" dirty="0"/>
              <a:t>Prediction: field – oil rate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30F779-9ECC-4FC5-B3D4-48ED11D2A16E}"/>
              </a:ext>
            </a:extLst>
          </p:cNvPr>
          <p:cNvSpPr txBox="1"/>
          <p:nvPr/>
        </p:nvSpPr>
        <p:spPr>
          <a:xfrm>
            <a:off x="3424687" y="48690"/>
            <a:ext cx="4485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Dimension Reduction: PCA only</a:t>
            </a:r>
          </a:p>
          <a:p>
            <a:r>
              <a:rPr lang="en-US" dirty="0"/>
              <a:t>Eigen Tolerance: 0.97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D3344F-031B-4CF2-8DFA-31E9755354F6}"/>
              </a:ext>
            </a:extLst>
          </p:cNvPr>
          <p:cNvSpPr txBox="1"/>
          <p:nvPr/>
        </p:nvSpPr>
        <p:spPr>
          <a:xfrm>
            <a:off x="10532571" y="48690"/>
            <a:ext cx="1659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PCA only</a:t>
            </a:r>
          </a:p>
        </p:txBody>
      </p:sp>
    </p:spTree>
    <p:extLst>
      <p:ext uri="{BB962C8B-B14F-4D97-AF65-F5344CB8AC3E}">
        <p14:creationId xmlns:p14="http://schemas.microsoft.com/office/powerpoint/2010/main" val="818932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9560E4D-94CA-4A19-A812-8ED93579C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367338"/>
              </p:ext>
            </p:extLst>
          </p:nvPr>
        </p:nvGraphicFramePr>
        <p:xfrm>
          <a:off x="2019993" y="1454727"/>
          <a:ext cx="6730307" cy="4531572"/>
        </p:xfrm>
        <a:graphic>
          <a:graphicData uri="http://schemas.openxmlformats.org/drawingml/2006/table">
            <a:tbl>
              <a:tblPr/>
              <a:tblGrid>
                <a:gridCol w="418632">
                  <a:extLst>
                    <a:ext uri="{9D8B030D-6E8A-4147-A177-3AD203B41FA5}">
                      <a16:colId xmlns:a16="http://schemas.microsoft.com/office/drawing/2014/main" val="352896131"/>
                    </a:ext>
                  </a:extLst>
                </a:gridCol>
                <a:gridCol w="1400806">
                  <a:extLst>
                    <a:ext uri="{9D8B030D-6E8A-4147-A177-3AD203B41FA5}">
                      <a16:colId xmlns:a16="http://schemas.microsoft.com/office/drawing/2014/main" val="405819444"/>
                    </a:ext>
                  </a:extLst>
                </a:gridCol>
                <a:gridCol w="1916044">
                  <a:extLst>
                    <a:ext uri="{9D8B030D-6E8A-4147-A177-3AD203B41FA5}">
                      <a16:colId xmlns:a16="http://schemas.microsoft.com/office/drawing/2014/main" val="3696449630"/>
                    </a:ext>
                  </a:extLst>
                </a:gridCol>
                <a:gridCol w="1610121">
                  <a:extLst>
                    <a:ext uri="{9D8B030D-6E8A-4147-A177-3AD203B41FA5}">
                      <a16:colId xmlns:a16="http://schemas.microsoft.com/office/drawing/2014/main" val="270341469"/>
                    </a:ext>
                  </a:extLst>
                </a:gridCol>
                <a:gridCol w="1384704">
                  <a:extLst>
                    <a:ext uri="{9D8B030D-6E8A-4147-A177-3AD203B41FA5}">
                      <a16:colId xmlns:a16="http://schemas.microsoft.com/office/drawing/2014/main" val="2828406404"/>
                    </a:ext>
                  </a:extLst>
                </a:gridCol>
              </a:tblGrid>
              <a:tr h="20874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Variable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Prediction Variable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Dimension Reduction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Eigen Tolerance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7903119"/>
                  </a:ext>
                </a:extLst>
              </a:tr>
              <a:tr h="2087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 wells - oil rate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field - oil rate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FPCA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941521"/>
                  </a:ext>
                </a:extLst>
              </a:tr>
              <a:tr h="2087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field - oil rate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field - oil rate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FPCA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544592"/>
                  </a:ext>
                </a:extLst>
              </a:tr>
              <a:tr h="2087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field - oil rate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field - oil rate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FPCA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986446"/>
                  </a:ext>
                </a:extLst>
              </a:tr>
              <a:tr h="2087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 wells - oil rate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field - oil rate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FPCA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71524"/>
                  </a:ext>
                </a:extLst>
              </a:tr>
              <a:tr h="2087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 wells - oil rate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field - oil rate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PCA only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9294427"/>
                  </a:ext>
                </a:extLst>
              </a:tr>
              <a:tr h="2087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 wells - oil rate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field - oil rate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PCA only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721728"/>
                  </a:ext>
                </a:extLst>
              </a:tr>
              <a:tr h="2087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field - oil rate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field - oil rate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PCA only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304213"/>
                  </a:ext>
                </a:extLst>
              </a:tr>
              <a:tr h="2087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field - oil rate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field - oil rate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PCA only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95417"/>
                  </a:ext>
                </a:extLst>
              </a:tr>
              <a:tr h="2000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A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970680"/>
                  </a:ext>
                </a:extLst>
              </a:tr>
              <a:tr h="2087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 wells - oil rate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single well (S 65) - oil rate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FPCA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48431"/>
                  </a:ext>
                </a:extLst>
              </a:tr>
              <a:tr h="2087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 wells - oil rate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single well (S 65) - oil rate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FPCA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487396"/>
                  </a:ext>
                </a:extLst>
              </a:tr>
              <a:tr h="2087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 wells - oil rate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single well (S 65) - oil rate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FPCA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89270"/>
                  </a:ext>
                </a:extLst>
              </a:tr>
              <a:tr h="2087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 wells - oil rate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single well (S 65) - oil rate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PCA only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781587"/>
                  </a:ext>
                </a:extLst>
              </a:tr>
              <a:tr h="2087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 wells - oil rate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single well (S 65) - oil rate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PCA only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038338"/>
                  </a:ext>
                </a:extLst>
              </a:tr>
              <a:tr h="2087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 wells - oil rate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single well (S 65) - oil rate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PCA only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615231"/>
                  </a:ext>
                </a:extLst>
              </a:tr>
              <a:tr h="2087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 wells - oil rate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single well (P 60) - oil rate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PCA only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352730"/>
                  </a:ext>
                </a:extLst>
              </a:tr>
              <a:tr h="208748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2730061"/>
                  </a:ext>
                </a:extLst>
              </a:tr>
              <a:tr h="391403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 wells used have production in the historical period as well as in the prediction period.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783084"/>
                  </a:ext>
                </a:extLst>
              </a:tr>
              <a:tr h="391403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 prediction period starts at time step 41 in order to compare it with the reference (measured data)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743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2951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C1F5FB9-1EC3-4F12-B858-7BF81DF6D8BC}"/>
              </a:ext>
            </a:extLst>
          </p:cNvPr>
          <p:cNvSpPr txBox="1"/>
          <p:nvPr/>
        </p:nvSpPr>
        <p:spPr>
          <a:xfrm>
            <a:off x="3190240" y="1032503"/>
            <a:ext cx="129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+ </a:t>
            </a:r>
            <a:r>
              <a:rPr lang="en-US" dirty="0" err="1"/>
              <a:t>dobs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BC4C49-3CD1-415D-BE76-FB1694247230}"/>
              </a:ext>
            </a:extLst>
          </p:cNvPr>
          <p:cNvSpPr txBox="1"/>
          <p:nvPr/>
        </p:nvSpPr>
        <p:spPr>
          <a:xfrm>
            <a:off x="7700357" y="1032503"/>
            <a:ext cx="221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 + Posterior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17E609-6E0C-4582-890B-009A0B409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638" y="1800796"/>
            <a:ext cx="4674428" cy="37219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71102B-C481-476E-9358-96235BB37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079" y="2020498"/>
            <a:ext cx="3586189" cy="371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79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205F-EBAC-4B58-B875-36BE27FC7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Prediction Variable:</a:t>
            </a:r>
            <a:br>
              <a:rPr lang="en-US" dirty="0"/>
            </a:br>
            <a:r>
              <a:rPr lang="en-US" dirty="0"/>
              <a:t>Single Well Oil Rate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91787C-17D7-4C9B-A54A-175BA95B67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48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F910DB-7AE8-43DF-903B-F3FF009D5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242887"/>
            <a:ext cx="11315700" cy="63722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AA30C3-490F-4748-9CB4-6B3D930BB4C7}"/>
              </a:ext>
            </a:extLst>
          </p:cNvPr>
          <p:cNvSpPr txBox="1"/>
          <p:nvPr/>
        </p:nvSpPr>
        <p:spPr>
          <a:xfrm>
            <a:off x="690112" y="48690"/>
            <a:ext cx="3832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Data: all wells - oil rate</a:t>
            </a:r>
          </a:p>
          <a:p>
            <a:r>
              <a:rPr lang="en-US" dirty="0"/>
              <a:t>Prediction: Single well (S65) – oil rate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60C520-D818-4F52-8A30-C9086BCC4630}"/>
              </a:ext>
            </a:extLst>
          </p:cNvPr>
          <p:cNvSpPr txBox="1"/>
          <p:nvPr/>
        </p:nvSpPr>
        <p:spPr>
          <a:xfrm>
            <a:off x="4663283" y="43382"/>
            <a:ext cx="4485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Dimension Reduction: FPCA</a:t>
            </a:r>
          </a:p>
          <a:p>
            <a:r>
              <a:rPr lang="en-US" dirty="0"/>
              <a:t>Eigen Tolerance: 0.99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1DE172-BC4B-4CF2-95E6-ACFFFDF2D722}"/>
              </a:ext>
            </a:extLst>
          </p:cNvPr>
          <p:cNvSpPr txBox="1"/>
          <p:nvPr/>
        </p:nvSpPr>
        <p:spPr>
          <a:xfrm>
            <a:off x="11149727" y="0"/>
            <a:ext cx="10422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FPCA</a:t>
            </a:r>
          </a:p>
        </p:txBody>
      </p:sp>
    </p:spTree>
    <p:extLst>
      <p:ext uri="{BB962C8B-B14F-4D97-AF65-F5344CB8AC3E}">
        <p14:creationId xmlns:p14="http://schemas.microsoft.com/office/powerpoint/2010/main" val="869073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C1F5FB9-1EC3-4F12-B858-7BF81DF6D8BC}"/>
              </a:ext>
            </a:extLst>
          </p:cNvPr>
          <p:cNvSpPr txBox="1"/>
          <p:nvPr/>
        </p:nvSpPr>
        <p:spPr>
          <a:xfrm>
            <a:off x="3190240" y="1032503"/>
            <a:ext cx="129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+ </a:t>
            </a:r>
            <a:r>
              <a:rPr lang="en-US" dirty="0" err="1"/>
              <a:t>dobs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BC4C49-3CD1-415D-BE76-FB1694247230}"/>
              </a:ext>
            </a:extLst>
          </p:cNvPr>
          <p:cNvSpPr txBox="1"/>
          <p:nvPr/>
        </p:nvSpPr>
        <p:spPr>
          <a:xfrm>
            <a:off x="7700357" y="1032503"/>
            <a:ext cx="221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 + Posterior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7B416C-1A76-4711-8744-B72515CE1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202" y="1791293"/>
            <a:ext cx="4674428" cy="37243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52593E-2B39-4EA4-AB19-6B0912BAD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613" y="1943323"/>
            <a:ext cx="3586189" cy="370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458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EB0365-862D-4257-A7AA-2F295EE58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352425"/>
            <a:ext cx="11239500" cy="61531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E83C99-5462-4494-8EC2-593864913E44}"/>
              </a:ext>
            </a:extLst>
          </p:cNvPr>
          <p:cNvSpPr txBox="1"/>
          <p:nvPr/>
        </p:nvSpPr>
        <p:spPr>
          <a:xfrm>
            <a:off x="690113" y="48690"/>
            <a:ext cx="3740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Data: all wells - oil rate</a:t>
            </a:r>
          </a:p>
          <a:p>
            <a:r>
              <a:rPr lang="en-US" dirty="0"/>
              <a:t>Prediction: single well (S65)– oil rate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0BA677-CE49-42D1-96DF-8004ED7772DC}"/>
              </a:ext>
            </a:extLst>
          </p:cNvPr>
          <p:cNvSpPr txBox="1"/>
          <p:nvPr/>
        </p:nvSpPr>
        <p:spPr>
          <a:xfrm>
            <a:off x="4364025" y="43382"/>
            <a:ext cx="4485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Dimension Reduction: FPCA</a:t>
            </a:r>
          </a:p>
          <a:p>
            <a:r>
              <a:rPr lang="en-US" dirty="0"/>
              <a:t>Eigen Tolerance: 0.90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FEA482-AC64-4F72-ADC6-B2005592C54D}"/>
              </a:ext>
            </a:extLst>
          </p:cNvPr>
          <p:cNvSpPr txBox="1"/>
          <p:nvPr/>
        </p:nvSpPr>
        <p:spPr>
          <a:xfrm>
            <a:off x="11149727" y="0"/>
            <a:ext cx="10422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FPCA</a:t>
            </a:r>
          </a:p>
        </p:txBody>
      </p:sp>
    </p:spTree>
    <p:extLst>
      <p:ext uri="{BB962C8B-B14F-4D97-AF65-F5344CB8AC3E}">
        <p14:creationId xmlns:p14="http://schemas.microsoft.com/office/powerpoint/2010/main" val="2464296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C1F5FB9-1EC3-4F12-B858-7BF81DF6D8BC}"/>
              </a:ext>
            </a:extLst>
          </p:cNvPr>
          <p:cNvSpPr txBox="1"/>
          <p:nvPr/>
        </p:nvSpPr>
        <p:spPr>
          <a:xfrm>
            <a:off x="3190240" y="1032503"/>
            <a:ext cx="129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+ </a:t>
            </a:r>
            <a:r>
              <a:rPr lang="en-US" dirty="0" err="1"/>
              <a:t>dobs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BC4C49-3CD1-415D-BE76-FB1694247230}"/>
              </a:ext>
            </a:extLst>
          </p:cNvPr>
          <p:cNvSpPr txBox="1"/>
          <p:nvPr/>
        </p:nvSpPr>
        <p:spPr>
          <a:xfrm>
            <a:off x="7700357" y="1032503"/>
            <a:ext cx="221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 + Posterior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4842A0-69B5-409A-B934-A52E1523D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638" y="1799605"/>
            <a:ext cx="4674428" cy="37243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6AC496-C232-4834-894E-4EFB04348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9" y="1959950"/>
            <a:ext cx="3588570" cy="370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48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65DB91-343F-4C2D-BBC9-5781FCE1A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2" y="133350"/>
            <a:ext cx="11039475" cy="6591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40DDAF-5339-44E1-948F-30BD1E20B975}"/>
              </a:ext>
            </a:extLst>
          </p:cNvPr>
          <p:cNvSpPr txBox="1"/>
          <p:nvPr/>
        </p:nvSpPr>
        <p:spPr>
          <a:xfrm>
            <a:off x="690113" y="48690"/>
            <a:ext cx="3956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Data: all wells - oil rate</a:t>
            </a:r>
          </a:p>
          <a:p>
            <a:r>
              <a:rPr lang="en-US" dirty="0"/>
              <a:t>Prediction: Single well (S65)– oil rate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41EA08-7E72-4FF8-9265-ABE2ACCC57B5}"/>
              </a:ext>
            </a:extLst>
          </p:cNvPr>
          <p:cNvSpPr txBox="1"/>
          <p:nvPr/>
        </p:nvSpPr>
        <p:spPr>
          <a:xfrm>
            <a:off x="4297527" y="43382"/>
            <a:ext cx="4485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Dimension Reduction: FPCA</a:t>
            </a:r>
          </a:p>
          <a:p>
            <a:r>
              <a:rPr lang="en-US" dirty="0"/>
              <a:t>Eigen Tolerance: 0.95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B760E8-0A1F-476A-BEC5-E51F13F78AA5}"/>
              </a:ext>
            </a:extLst>
          </p:cNvPr>
          <p:cNvSpPr txBox="1"/>
          <p:nvPr/>
        </p:nvSpPr>
        <p:spPr>
          <a:xfrm>
            <a:off x="11149727" y="0"/>
            <a:ext cx="10422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FPCA</a:t>
            </a:r>
          </a:p>
        </p:txBody>
      </p:sp>
    </p:spTree>
    <p:extLst>
      <p:ext uri="{BB962C8B-B14F-4D97-AF65-F5344CB8AC3E}">
        <p14:creationId xmlns:p14="http://schemas.microsoft.com/office/powerpoint/2010/main" val="35507609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C1F5FB9-1EC3-4F12-B858-7BF81DF6D8BC}"/>
              </a:ext>
            </a:extLst>
          </p:cNvPr>
          <p:cNvSpPr txBox="1"/>
          <p:nvPr/>
        </p:nvSpPr>
        <p:spPr>
          <a:xfrm>
            <a:off x="3190240" y="1032503"/>
            <a:ext cx="129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+ </a:t>
            </a:r>
            <a:r>
              <a:rPr lang="en-US" dirty="0" err="1"/>
              <a:t>dobs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BC4C49-3CD1-415D-BE76-FB1694247230}"/>
              </a:ext>
            </a:extLst>
          </p:cNvPr>
          <p:cNvSpPr txBox="1"/>
          <p:nvPr/>
        </p:nvSpPr>
        <p:spPr>
          <a:xfrm>
            <a:off x="7700357" y="1032503"/>
            <a:ext cx="221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 + Posterior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87E5CD-8B08-4523-96A1-14C75FECF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638" y="1867320"/>
            <a:ext cx="4674428" cy="37243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6C3D40-E83D-4A08-88E6-A53FA562F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079" y="2008637"/>
            <a:ext cx="3586189" cy="370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03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E65363-B776-4D4B-A257-0CCC1A3D5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376237"/>
            <a:ext cx="11249025" cy="6105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346FC7-5B71-43CE-A50E-85A0C6E7A9E3}"/>
              </a:ext>
            </a:extLst>
          </p:cNvPr>
          <p:cNvSpPr txBox="1"/>
          <p:nvPr/>
        </p:nvSpPr>
        <p:spPr>
          <a:xfrm>
            <a:off x="690113" y="48690"/>
            <a:ext cx="3956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Data: all wells - oil rate</a:t>
            </a:r>
          </a:p>
          <a:p>
            <a:r>
              <a:rPr lang="en-US" dirty="0"/>
              <a:t>Prediction: Single well (S65)– oil rate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F8DFCE-F236-41C9-8379-6BC76A74BE47}"/>
              </a:ext>
            </a:extLst>
          </p:cNvPr>
          <p:cNvSpPr txBox="1"/>
          <p:nvPr/>
        </p:nvSpPr>
        <p:spPr>
          <a:xfrm>
            <a:off x="4297527" y="43382"/>
            <a:ext cx="4485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Dimension Reduction: PCA only</a:t>
            </a:r>
          </a:p>
          <a:p>
            <a:r>
              <a:rPr lang="en-US" dirty="0"/>
              <a:t>Eigen Tolerance: 0.99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F4409A-9F7D-4925-A30C-688AEB1ADFBD}"/>
              </a:ext>
            </a:extLst>
          </p:cNvPr>
          <p:cNvSpPr txBox="1"/>
          <p:nvPr/>
        </p:nvSpPr>
        <p:spPr>
          <a:xfrm>
            <a:off x="10532571" y="48690"/>
            <a:ext cx="1659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PCA only</a:t>
            </a:r>
          </a:p>
        </p:txBody>
      </p:sp>
    </p:spTree>
    <p:extLst>
      <p:ext uri="{BB962C8B-B14F-4D97-AF65-F5344CB8AC3E}">
        <p14:creationId xmlns:p14="http://schemas.microsoft.com/office/powerpoint/2010/main" val="10210089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C1F5FB9-1EC3-4F12-B858-7BF81DF6D8BC}"/>
              </a:ext>
            </a:extLst>
          </p:cNvPr>
          <p:cNvSpPr txBox="1"/>
          <p:nvPr/>
        </p:nvSpPr>
        <p:spPr>
          <a:xfrm>
            <a:off x="3190240" y="1032503"/>
            <a:ext cx="129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+ </a:t>
            </a:r>
            <a:r>
              <a:rPr lang="en-US" dirty="0" err="1"/>
              <a:t>dobs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BC4C49-3CD1-415D-BE76-FB1694247230}"/>
              </a:ext>
            </a:extLst>
          </p:cNvPr>
          <p:cNvSpPr txBox="1"/>
          <p:nvPr/>
        </p:nvSpPr>
        <p:spPr>
          <a:xfrm>
            <a:off x="7700357" y="1032503"/>
            <a:ext cx="221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 + Posterior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3C75F0-E06F-4EAB-8D17-E23E85590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913" y="1672511"/>
            <a:ext cx="4674428" cy="37243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CAA8E1-40E8-4290-A697-3DD538D2E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14" y="1672511"/>
            <a:ext cx="3590951" cy="370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607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205F-EBAC-4B58-B875-36BE27FC7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Prediction Variable:</a:t>
            </a:r>
            <a:br>
              <a:rPr lang="en-US" dirty="0"/>
            </a:br>
            <a:r>
              <a:rPr lang="en-US" dirty="0"/>
              <a:t>Field Oil Rate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91787C-17D7-4C9B-A54A-175BA95B67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95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97431B-99E1-4BA7-9C25-C1208CEE0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219075"/>
            <a:ext cx="11572875" cy="64198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DC3987-3ACF-4BAA-8165-517D9FFDE295}"/>
              </a:ext>
            </a:extLst>
          </p:cNvPr>
          <p:cNvSpPr txBox="1"/>
          <p:nvPr/>
        </p:nvSpPr>
        <p:spPr>
          <a:xfrm>
            <a:off x="690113" y="48690"/>
            <a:ext cx="3956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Data: all wells - oil rate</a:t>
            </a:r>
          </a:p>
          <a:p>
            <a:r>
              <a:rPr lang="en-US" dirty="0"/>
              <a:t>Prediction: Single well (S65)– oil rate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7907AB-0D84-4F06-8A59-C29AA7165157}"/>
              </a:ext>
            </a:extLst>
          </p:cNvPr>
          <p:cNvSpPr txBox="1"/>
          <p:nvPr/>
        </p:nvSpPr>
        <p:spPr>
          <a:xfrm>
            <a:off x="4297527" y="43382"/>
            <a:ext cx="4485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Dimension Reduction: PCA only</a:t>
            </a:r>
          </a:p>
          <a:p>
            <a:r>
              <a:rPr lang="en-US" dirty="0"/>
              <a:t>Eigen Tolerance: 0.90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AE0C31-3EAA-4071-A709-7D8BB724957C}"/>
              </a:ext>
            </a:extLst>
          </p:cNvPr>
          <p:cNvSpPr txBox="1"/>
          <p:nvPr/>
        </p:nvSpPr>
        <p:spPr>
          <a:xfrm>
            <a:off x="10532571" y="48690"/>
            <a:ext cx="1659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PCA only</a:t>
            </a:r>
          </a:p>
        </p:txBody>
      </p:sp>
    </p:spTree>
    <p:extLst>
      <p:ext uri="{BB962C8B-B14F-4D97-AF65-F5344CB8AC3E}">
        <p14:creationId xmlns:p14="http://schemas.microsoft.com/office/powerpoint/2010/main" val="31922231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C1F5FB9-1EC3-4F12-B858-7BF81DF6D8BC}"/>
              </a:ext>
            </a:extLst>
          </p:cNvPr>
          <p:cNvSpPr txBox="1"/>
          <p:nvPr/>
        </p:nvSpPr>
        <p:spPr>
          <a:xfrm>
            <a:off x="3190240" y="1032503"/>
            <a:ext cx="129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+ </a:t>
            </a:r>
            <a:r>
              <a:rPr lang="en-US" dirty="0" err="1"/>
              <a:t>dobs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BC4C49-3CD1-415D-BE76-FB1694247230}"/>
              </a:ext>
            </a:extLst>
          </p:cNvPr>
          <p:cNvSpPr txBox="1"/>
          <p:nvPr/>
        </p:nvSpPr>
        <p:spPr>
          <a:xfrm>
            <a:off x="7700357" y="1032503"/>
            <a:ext cx="221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 + Posterior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B8368-7BD8-4DD2-A7D6-56FB98E05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852" y="1744981"/>
            <a:ext cx="4674428" cy="37243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89710F-A79B-4F7B-B374-47ED56A627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774" y="1919548"/>
            <a:ext cx="3586189" cy="370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85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F8E603-F0C7-4AA6-BDA5-E94982265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276225"/>
            <a:ext cx="11563350" cy="63055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F21DC9-E139-4BCD-847B-FE1AD6503F52}"/>
              </a:ext>
            </a:extLst>
          </p:cNvPr>
          <p:cNvSpPr txBox="1"/>
          <p:nvPr/>
        </p:nvSpPr>
        <p:spPr>
          <a:xfrm>
            <a:off x="690113" y="48690"/>
            <a:ext cx="3956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Data: all wells - oil rate</a:t>
            </a:r>
          </a:p>
          <a:p>
            <a:r>
              <a:rPr lang="en-US" dirty="0"/>
              <a:t>Prediction: Single well (S65)– oil rate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BA7EF4-8A1E-42C7-8A4F-B760092E7943}"/>
              </a:ext>
            </a:extLst>
          </p:cNvPr>
          <p:cNvSpPr txBox="1"/>
          <p:nvPr/>
        </p:nvSpPr>
        <p:spPr>
          <a:xfrm>
            <a:off x="4297527" y="43382"/>
            <a:ext cx="4485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Dimension Reduction: PCA only</a:t>
            </a:r>
          </a:p>
          <a:p>
            <a:r>
              <a:rPr lang="en-US" dirty="0"/>
              <a:t>Eigen Tolerance: 0.95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6EEF2B-633C-46FE-9841-9833992BAD9E}"/>
              </a:ext>
            </a:extLst>
          </p:cNvPr>
          <p:cNvSpPr txBox="1"/>
          <p:nvPr/>
        </p:nvSpPr>
        <p:spPr>
          <a:xfrm>
            <a:off x="10532571" y="48690"/>
            <a:ext cx="1659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PCA only</a:t>
            </a:r>
          </a:p>
        </p:txBody>
      </p:sp>
    </p:spTree>
    <p:extLst>
      <p:ext uri="{BB962C8B-B14F-4D97-AF65-F5344CB8AC3E}">
        <p14:creationId xmlns:p14="http://schemas.microsoft.com/office/powerpoint/2010/main" val="25867408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C1F5FB9-1EC3-4F12-B858-7BF81DF6D8BC}"/>
              </a:ext>
            </a:extLst>
          </p:cNvPr>
          <p:cNvSpPr txBox="1"/>
          <p:nvPr/>
        </p:nvSpPr>
        <p:spPr>
          <a:xfrm>
            <a:off x="3190240" y="1032503"/>
            <a:ext cx="129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+ </a:t>
            </a:r>
            <a:r>
              <a:rPr lang="en-US" dirty="0" err="1"/>
              <a:t>dobs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BC4C49-3CD1-415D-BE76-FB1694247230}"/>
              </a:ext>
            </a:extLst>
          </p:cNvPr>
          <p:cNvSpPr txBox="1"/>
          <p:nvPr/>
        </p:nvSpPr>
        <p:spPr>
          <a:xfrm>
            <a:off x="7700357" y="1032503"/>
            <a:ext cx="221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 + Posterior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CB3BE-BCF1-4322-871D-87AF288A1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963" y="2057849"/>
            <a:ext cx="3588570" cy="37028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A99A84-9FA6-4AC1-BD52-7CA2F55AF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533" y="1828700"/>
            <a:ext cx="4674428" cy="372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7347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B82B9B-48A2-46FA-B914-ED92C9F3F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214312"/>
            <a:ext cx="11668125" cy="64293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05AD64-20FB-426A-BB56-35E3448E74C7}"/>
              </a:ext>
            </a:extLst>
          </p:cNvPr>
          <p:cNvSpPr txBox="1"/>
          <p:nvPr/>
        </p:nvSpPr>
        <p:spPr>
          <a:xfrm>
            <a:off x="690113" y="48690"/>
            <a:ext cx="3956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Data: all wells - oil rate</a:t>
            </a:r>
          </a:p>
          <a:p>
            <a:r>
              <a:rPr lang="en-US" dirty="0"/>
              <a:t>Prediction: Single well (</a:t>
            </a:r>
            <a:r>
              <a:rPr lang="en-US" b="1" dirty="0"/>
              <a:t>P60</a:t>
            </a:r>
            <a:r>
              <a:rPr lang="en-US" dirty="0"/>
              <a:t>)– oil rate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C93897-5F47-447A-A84A-4B1D8CCB1951}"/>
              </a:ext>
            </a:extLst>
          </p:cNvPr>
          <p:cNvSpPr txBox="1"/>
          <p:nvPr/>
        </p:nvSpPr>
        <p:spPr>
          <a:xfrm>
            <a:off x="4297527" y="43382"/>
            <a:ext cx="4485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Dimension Reduction: FPCA</a:t>
            </a:r>
          </a:p>
          <a:p>
            <a:r>
              <a:rPr lang="en-US" dirty="0"/>
              <a:t>Eigen Tolerance: 0.95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2DF625-389D-4DA4-B913-12667C80B077}"/>
              </a:ext>
            </a:extLst>
          </p:cNvPr>
          <p:cNvSpPr txBox="1"/>
          <p:nvPr/>
        </p:nvSpPr>
        <p:spPr>
          <a:xfrm>
            <a:off x="10532571" y="48690"/>
            <a:ext cx="1659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PCA only</a:t>
            </a:r>
          </a:p>
        </p:txBody>
      </p:sp>
    </p:spTree>
    <p:extLst>
      <p:ext uri="{BB962C8B-B14F-4D97-AF65-F5344CB8AC3E}">
        <p14:creationId xmlns:p14="http://schemas.microsoft.com/office/powerpoint/2010/main" val="20022801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C1F5FB9-1EC3-4F12-B858-7BF81DF6D8BC}"/>
              </a:ext>
            </a:extLst>
          </p:cNvPr>
          <p:cNvSpPr txBox="1"/>
          <p:nvPr/>
        </p:nvSpPr>
        <p:spPr>
          <a:xfrm>
            <a:off x="3190240" y="1032503"/>
            <a:ext cx="129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+ </a:t>
            </a:r>
            <a:r>
              <a:rPr lang="en-US" dirty="0" err="1"/>
              <a:t>dobs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BC4C49-3CD1-415D-BE76-FB1694247230}"/>
              </a:ext>
            </a:extLst>
          </p:cNvPr>
          <p:cNvSpPr txBox="1"/>
          <p:nvPr/>
        </p:nvSpPr>
        <p:spPr>
          <a:xfrm>
            <a:off x="7700357" y="1032503"/>
            <a:ext cx="221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 + Posterior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1EB2A9-2876-46FA-967B-F7A7919AA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879" y="2033442"/>
            <a:ext cx="3588570" cy="37028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016900-FA16-412F-B178-462D83987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739" y="1864958"/>
            <a:ext cx="4760154" cy="372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89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A99AF-AFF2-4AB0-8C88-01FED9D6C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625F2-676E-4E89-97CF-65C3B01B5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Posterior/Prior comparison – Prior does not look Gaussian</a:t>
            </a:r>
          </a:p>
          <a:p>
            <a:r>
              <a:rPr lang="en-US" dirty="0"/>
              <a:t>The </a:t>
            </a:r>
            <a:r>
              <a:rPr lang="en-US" dirty="0" err="1"/>
              <a:t>Eigentolerance</a:t>
            </a:r>
            <a:r>
              <a:rPr lang="en-US" dirty="0"/>
              <a:t> threshold is very sensitive</a:t>
            </a:r>
          </a:p>
          <a:p>
            <a:pPr lvl="1"/>
            <a:r>
              <a:rPr lang="en-US" dirty="0"/>
              <a:t>Smaller variance explained, less eigenvalues kept – lower dimensional</a:t>
            </a:r>
          </a:p>
          <a:p>
            <a:pPr lvl="1"/>
            <a:r>
              <a:rPr lang="en-US" dirty="0"/>
              <a:t>Comment Lewis: Norm Score transform – only each marginal not multivariate Norm Score Transform</a:t>
            </a:r>
          </a:p>
          <a:p>
            <a:r>
              <a:rPr lang="en-US" dirty="0"/>
              <a:t>Are we maybe applying a gaussian regression to a non gaussian distributed variable?</a:t>
            </a:r>
          </a:p>
        </p:txBody>
      </p:sp>
    </p:spTree>
    <p:extLst>
      <p:ext uri="{BB962C8B-B14F-4D97-AF65-F5344CB8AC3E}">
        <p14:creationId xmlns:p14="http://schemas.microsoft.com/office/powerpoint/2010/main" val="3469774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865C-1743-4588-990D-33B2CDC5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EBB40-7512-40B4-8769-8CA0126BA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Problem: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485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8BEA7-3178-4748-BD0C-F27C3581EB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FD270B-7179-454B-B2E7-514CF223C6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937783-A747-49B0-98D4-2FB5CBD93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425450"/>
            <a:ext cx="11763375" cy="63531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D6A932-6B8D-4D3B-8785-2AD175CC1C3F}"/>
              </a:ext>
            </a:extLst>
          </p:cNvPr>
          <p:cNvSpPr txBox="1"/>
          <p:nvPr/>
        </p:nvSpPr>
        <p:spPr>
          <a:xfrm>
            <a:off x="690114" y="48690"/>
            <a:ext cx="2734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Data: all wells – oil rate</a:t>
            </a:r>
          </a:p>
          <a:p>
            <a:r>
              <a:rPr lang="en-US" dirty="0"/>
              <a:t>Prediction: field – oil rate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82C5B0-C96B-426A-8838-CB41C64F9271}"/>
              </a:ext>
            </a:extLst>
          </p:cNvPr>
          <p:cNvSpPr txBox="1"/>
          <p:nvPr/>
        </p:nvSpPr>
        <p:spPr>
          <a:xfrm>
            <a:off x="3424687" y="48690"/>
            <a:ext cx="4485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Dimension Reduction: FPCA</a:t>
            </a:r>
          </a:p>
          <a:p>
            <a:r>
              <a:rPr lang="en-US" dirty="0"/>
              <a:t>Eigen Tolerance: 0.99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195229-AE83-41B5-91F8-C1E148A8D59D}"/>
              </a:ext>
            </a:extLst>
          </p:cNvPr>
          <p:cNvSpPr txBox="1"/>
          <p:nvPr/>
        </p:nvSpPr>
        <p:spPr>
          <a:xfrm>
            <a:off x="11149727" y="0"/>
            <a:ext cx="10422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FPCA</a:t>
            </a:r>
          </a:p>
        </p:txBody>
      </p:sp>
    </p:spTree>
    <p:extLst>
      <p:ext uri="{BB962C8B-B14F-4D97-AF65-F5344CB8AC3E}">
        <p14:creationId xmlns:p14="http://schemas.microsoft.com/office/powerpoint/2010/main" val="3417059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ABC90B-3DC5-4B37-AF40-24C110D9A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955" y="1760444"/>
            <a:ext cx="3588570" cy="37028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C3FA2C-9898-49B7-AB54-C040996D3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746" y="1637413"/>
            <a:ext cx="4674428" cy="37243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1F5FB9-1EC3-4F12-B858-7BF81DF6D8BC}"/>
              </a:ext>
            </a:extLst>
          </p:cNvPr>
          <p:cNvSpPr txBox="1"/>
          <p:nvPr/>
        </p:nvSpPr>
        <p:spPr>
          <a:xfrm>
            <a:off x="3190240" y="1032503"/>
            <a:ext cx="129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+ </a:t>
            </a:r>
            <a:r>
              <a:rPr lang="en-US" dirty="0" err="1"/>
              <a:t>dobs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BC4C49-3CD1-415D-BE76-FB1694247230}"/>
              </a:ext>
            </a:extLst>
          </p:cNvPr>
          <p:cNvSpPr txBox="1"/>
          <p:nvPr/>
        </p:nvSpPr>
        <p:spPr>
          <a:xfrm>
            <a:off x="7700357" y="1032503"/>
            <a:ext cx="221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 + Posterior</a:t>
            </a:r>
          </a:p>
        </p:txBody>
      </p:sp>
    </p:spTree>
    <p:extLst>
      <p:ext uri="{BB962C8B-B14F-4D97-AF65-F5344CB8AC3E}">
        <p14:creationId xmlns:p14="http://schemas.microsoft.com/office/powerpoint/2010/main" val="3715618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B992CA-5CDA-42E9-A8A0-2CA02CF6C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414337"/>
            <a:ext cx="11306175" cy="60293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571FEE-6605-4677-816E-BC9301736D6F}"/>
              </a:ext>
            </a:extLst>
          </p:cNvPr>
          <p:cNvSpPr txBox="1"/>
          <p:nvPr/>
        </p:nvSpPr>
        <p:spPr>
          <a:xfrm>
            <a:off x="690114" y="48690"/>
            <a:ext cx="2734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Data: field– oil rate</a:t>
            </a:r>
          </a:p>
          <a:p>
            <a:r>
              <a:rPr lang="en-US" dirty="0"/>
              <a:t>Prediction: field – oil rate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C5373-1A04-4A7E-A779-A552514CB174}"/>
              </a:ext>
            </a:extLst>
          </p:cNvPr>
          <p:cNvSpPr txBox="1"/>
          <p:nvPr/>
        </p:nvSpPr>
        <p:spPr>
          <a:xfrm>
            <a:off x="3424687" y="48690"/>
            <a:ext cx="4485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Dimension Reduction: FPCA</a:t>
            </a:r>
          </a:p>
          <a:p>
            <a:r>
              <a:rPr lang="en-US" dirty="0"/>
              <a:t>Eigen Tolerance: 0.99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2DE6D-148A-4289-A524-88AEA4875E18}"/>
              </a:ext>
            </a:extLst>
          </p:cNvPr>
          <p:cNvSpPr txBox="1"/>
          <p:nvPr/>
        </p:nvSpPr>
        <p:spPr>
          <a:xfrm>
            <a:off x="11149727" y="0"/>
            <a:ext cx="10422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FPCA</a:t>
            </a:r>
          </a:p>
        </p:txBody>
      </p:sp>
    </p:spTree>
    <p:extLst>
      <p:ext uri="{BB962C8B-B14F-4D97-AF65-F5344CB8AC3E}">
        <p14:creationId xmlns:p14="http://schemas.microsoft.com/office/powerpoint/2010/main" val="4049074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C1F5FB9-1EC3-4F12-B858-7BF81DF6D8BC}"/>
              </a:ext>
            </a:extLst>
          </p:cNvPr>
          <p:cNvSpPr txBox="1"/>
          <p:nvPr/>
        </p:nvSpPr>
        <p:spPr>
          <a:xfrm>
            <a:off x="3190240" y="1032503"/>
            <a:ext cx="129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+ </a:t>
            </a:r>
            <a:r>
              <a:rPr lang="en-US" dirty="0" err="1"/>
              <a:t>dobs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BC4C49-3CD1-415D-BE76-FB1694247230}"/>
              </a:ext>
            </a:extLst>
          </p:cNvPr>
          <p:cNvSpPr txBox="1"/>
          <p:nvPr/>
        </p:nvSpPr>
        <p:spPr>
          <a:xfrm>
            <a:off x="7700357" y="1032503"/>
            <a:ext cx="221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 + Posterior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327E84-524A-43AD-B1DA-FC84AD6EA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732" y="1915984"/>
            <a:ext cx="4674428" cy="37243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7196D1-0C68-46BE-8B3B-B455E23831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949" y="2062106"/>
            <a:ext cx="3586189" cy="370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2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317021-AAD3-464A-93BB-BC1492F67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85750"/>
            <a:ext cx="11658600" cy="628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7BFAF8-9706-4350-B649-C79B66BB35AE}"/>
              </a:ext>
            </a:extLst>
          </p:cNvPr>
          <p:cNvSpPr txBox="1"/>
          <p:nvPr/>
        </p:nvSpPr>
        <p:spPr>
          <a:xfrm>
            <a:off x="690114" y="48690"/>
            <a:ext cx="2734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Data: field– oil rate</a:t>
            </a:r>
          </a:p>
          <a:p>
            <a:r>
              <a:rPr lang="en-US" dirty="0"/>
              <a:t>Prediction: field – oil rate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E05E36-A1A5-44F9-851C-E469DCC2F903}"/>
              </a:ext>
            </a:extLst>
          </p:cNvPr>
          <p:cNvSpPr txBox="1"/>
          <p:nvPr/>
        </p:nvSpPr>
        <p:spPr>
          <a:xfrm>
            <a:off x="3424687" y="48690"/>
            <a:ext cx="4485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Dimension Reduction: FPCA</a:t>
            </a:r>
          </a:p>
          <a:p>
            <a:r>
              <a:rPr lang="en-US" dirty="0"/>
              <a:t>Eigen Tolerance: 0.97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35D098-B90D-484A-9550-2ED194521A95}"/>
              </a:ext>
            </a:extLst>
          </p:cNvPr>
          <p:cNvSpPr txBox="1"/>
          <p:nvPr/>
        </p:nvSpPr>
        <p:spPr>
          <a:xfrm>
            <a:off x="11149727" y="0"/>
            <a:ext cx="10422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FPCA</a:t>
            </a:r>
          </a:p>
        </p:txBody>
      </p:sp>
    </p:spTree>
    <p:extLst>
      <p:ext uri="{BB962C8B-B14F-4D97-AF65-F5344CB8AC3E}">
        <p14:creationId xmlns:p14="http://schemas.microsoft.com/office/powerpoint/2010/main" val="3679039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3158</TotalTime>
  <Words>783</Words>
  <Application>Microsoft Office PowerPoint</Application>
  <PresentationFormat>Widescreen</PresentationFormat>
  <Paragraphs>201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Prediction Variable: Field Oil Rate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Prediction Variable: Single Well Oil Rate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Thoughts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Markus Zechner</dc:creator>
  <cp:lastModifiedBy>Markus Zechner</cp:lastModifiedBy>
  <cp:revision>9</cp:revision>
  <dcterms:created xsi:type="dcterms:W3CDTF">2018-03-27T19:35:31Z</dcterms:created>
  <dcterms:modified xsi:type="dcterms:W3CDTF">2018-04-05T15:12:01Z</dcterms:modified>
</cp:coreProperties>
</file>